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73" r:id="rId4"/>
    <p:sldId id="259" r:id="rId5"/>
    <p:sldId id="269" r:id="rId6"/>
    <p:sldId id="270" r:id="rId7"/>
    <p:sldId id="265" r:id="rId8"/>
    <p:sldId id="271" r:id="rId9"/>
    <p:sldId id="302" r:id="rId10"/>
    <p:sldId id="304" r:id="rId11"/>
    <p:sldId id="303" r:id="rId12"/>
    <p:sldId id="285" r:id="rId13"/>
    <p:sldId id="286" r:id="rId14"/>
    <p:sldId id="287" r:id="rId15"/>
    <p:sldId id="295" r:id="rId16"/>
    <p:sldId id="258" r:id="rId17"/>
    <p:sldId id="297" r:id="rId18"/>
    <p:sldId id="298" r:id="rId19"/>
    <p:sldId id="299" r:id="rId20"/>
    <p:sldId id="300" r:id="rId21"/>
    <p:sldId id="288" r:id="rId22"/>
    <p:sldId id="289" r:id="rId23"/>
    <p:sldId id="290" r:id="rId24"/>
    <p:sldId id="291" r:id="rId25"/>
    <p:sldId id="268" r:id="rId26"/>
    <p:sldId id="277" r:id="rId27"/>
    <p:sldId id="278" r:id="rId28"/>
    <p:sldId id="279" r:id="rId29"/>
    <p:sldId id="262" r:id="rId30"/>
    <p:sldId id="264" r:id="rId31"/>
    <p:sldId id="30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>
        <p:scale>
          <a:sx n="70" d="100"/>
          <a:sy n="70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D1140B-5E00-4C12-9E96-103085BBEC51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06C063-10B0-41DB-9E89-63A76AB7675B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26968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6FE1FB-AE98-4A0C-8FC7-43FD984C8950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5730C2-6077-47C9-A02E-EDDD5E70C97D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94205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5B2B-5E58-4476-83BB-C688728201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A3783-CA66-47D8-B6F9-F74CCE7AEF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020A5-5692-470C-91FB-C682491161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DFF367-1B57-4907-8C6C-B85E3C4B9599}" type="datetimeFigureOut">
              <a:rPr lang="en-029" smtClean="0"/>
              <a:t>07/06/2016</a:t>
            </a:fld>
            <a:endParaRPr lang="en-029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3C4AE-DE42-4DD3-A23B-D2B42CB15086}" type="slidenum">
              <a:rPr lang="en-029" smtClean="0"/>
              <a:t>‹#›</a:t>
            </a:fld>
            <a:endParaRPr lang="en-029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e/Ajkai_v%C3%B6r%C3%B6siszap-katasztr%C3%B3fa_v%C3%A1zlat_2010-10-04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vsd@moa.gov.j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5" y="1525000"/>
            <a:ext cx="9150280" cy="533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6928"/>
            <a:ext cx="9144000" cy="14547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721474"/>
            <a:ext cx="8305800" cy="1470025"/>
          </a:xfrm>
        </p:spPr>
        <p:txBody>
          <a:bodyPr>
            <a:noAutofit/>
          </a:bodyPr>
          <a:lstStyle/>
          <a:p>
            <a:pPr algn="ctr"/>
            <a:r>
              <a:rPr lang="en-029" sz="3200" dirty="0">
                <a:solidFill>
                  <a:srgbClr val="C00000"/>
                </a:solidFill>
              </a:rPr>
              <a:t>THE ROLE OF VETERINARY SERVICES </a:t>
            </a:r>
            <a:r>
              <a:rPr lang="en-029" sz="3200" dirty="0" smtClean="0">
                <a:solidFill>
                  <a:srgbClr val="C00000"/>
                </a:solidFill>
              </a:rPr>
              <a:t>DIVISION</a:t>
            </a:r>
            <a:br>
              <a:rPr lang="en-029" sz="3200" dirty="0" smtClean="0">
                <a:solidFill>
                  <a:srgbClr val="C00000"/>
                </a:solidFill>
              </a:rPr>
            </a:br>
            <a:r>
              <a:rPr lang="en-029" sz="3200" dirty="0" smtClean="0">
                <a:solidFill>
                  <a:srgbClr val="C00000"/>
                </a:solidFill>
              </a:rPr>
              <a:t>FACILITATING</a:t>
            </a:r>
            <a:r>
              <a:rPr lang="en-029" sz="3200" dirty="0">
                <a:solidFill>
                  <a:srgbClr val="C00000"/>
                </a:solidFill>
              </a:rPr>
              <a:t/>
            </a:r>
            <a:br>
              <a:rPr lang="en-029" sz="3200" dirty="0">
                <a:solidFill>
                  <a:srgbClr val="C00000"/>
                </a:solidFill>
              </a:rPr>
            </a:br>
            <a:r>
              <a:rPr lang="en-029" sz="3200" dirty="0">
                <a:solidFill>
                  <a:srgbClr val="C00000"/>
                </a:solidFill>
              </a:rPr>
              <a:t>EXPORT </a:t>
            </a:r>
            <a:r>
              <a:rPr lang="en-029" sz="3200" dirty="0" smtClean="0">
                <a:solidFill>
                  <a:srgbClr val="C00000"/>
                </a:solidFill>
              </a:rPr>
              <a:t> OF  ANIMALS </a:t>
            </a:r>
            <a:r>
              <a:rPr lang="en-029" sz="3200" dirty="0">
                <a:solidFill>
                  <a:srgbClr val="C00000"/>
                </a:solidFill>
              </a:rPr>
              <a:t>AND ANIMAL </a:t>
            </a:r>
            <a:r>
              <a:rPr lang="en-029" sz="3200" dirty="0" smtClean="0">
                <a:solidFill>
                  <a:srgbClr val="C00000"/>
                </a:solidFill>
              </a:rPr>
              <a:t>PRODUCTS</a:t>
            </a:r>
            <a:r>
              <a:rPr lang="en-029" sz="3200" dirty="0" smtClean="0">
                <a:solidFill>
                  <a:srgbClr val="C00000"/>
                </a:solidFill>
              </a:rPr>
              <a:t/>
            </a:r>
            <a:br>
              <a:rPr lang="en-029" sz="3200" dirty="0" smtClean="0">
                <a:solidFill>
                  <a:srgbClr val="C00000"/>
                </a:solidFill>
              </a:rPr>
            </a:br>
            <a:r>
              <a:rPr lang="en-029" sz="3200" dirty="0" smtClean="0">
                <a:solidFill>
                  <a:srgbClr val="C00000"/>
                </a:solidFill>
              </a:rPr>
              <a:t/>
            </a:r>
            <a:br>
              <a:rPr lang="en-029" sz="3200" dirty="0" smtClean="0">
                <a:solidFill>
                  <a:srgbClr val="C00000"/>
                </a:solidFill>
              </a:rPr>
            </a:br>
            <a:endParaRPr lang="en-029" sz="3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8062514" cy="1752600"/>
          </a:xfrm>
        </p:spPr>
        <p:txBody>
          <a:bodyPr>
            <a:normAutofit/>
          </a:bodyPr>
          <a:lstStyle/>
          <a:p>
            <a:r>
              <a:rPr lang="en-029" sz="2000" b="1" dirty="0" smtClean="0">
                <a:solidFill>
                  <a:schemeClr val="bg1"/>
                </a:solidFill>
              </a:rPr>
              <a:t>Dr Suzan </a:t>
            </a:r>
            <a:r>
              <a:rPr lang="en-029" sz="2000" b="1" dirty="0" err="1" smtClean="0">
                <a:solidFill>
                  <a:schemeClr val="bg1"/>
                </a:solidFill>
              </a:rPr>
              <a:t>McLennon</a:t>
            </a:r>
            <a:r>
              <a:rPr lang="en-029" sz="2000" b="1" dirty="0" smtClean="0">
                <a:solidFill>
                  <a:schemeClr val="bg1"/>
                </a:solidFill>
              </a:rPr>
              <a:t>-Miguel</a:t>
            </a:r>
          </a:p>
          <a:p>
            <a:r>
              <a:rPr lang="en-029" sz="2000" b="1" dirty="0" smtClean="0">
                <a:solidFill>
                  <a:schemeClr val="bg1"/>
                </a:solidFill>
              </a:rPr>
              <a:t>Senior Veterinary </a:t>
            </a:r>
            <a:r>
              <a:rPr lang="en-029" sz="2000" b="1" dirty="0" smtClean="0">
                <a:solidFill>
                  <a:schemeClr val="bg1"/>
                </a:solidFill>
              </a:rPr>
              <a:t>Specialist</a:t>
            </a:r>
          </a:p>
          <a:p>
            <a:r>
              <a:rPr lang="en-029" sz="2000" b="1" dirty="0" smtClean="0">
                <a:solidFill>
                  <a:schemeClr val="bg1"/>
                </a:solidFill>
              </a:rPr>
              <a:t>Veterinary Services Division</a:t>
            </a:r>
          </a:p>
          <a:p>
            <a:r>
              <a:rPr lang="en-029" sz="2000" b="1" dirty="0" smtClean="0">
                <a:solidFill>
                  <a:schemeClr val="bg1"/>
                </a:solidFill>
              </a:rPr>
              <a:t>Step By Step Guide to Exporting Workshop, JAMPRO, July 2016</a:t>
            </a:r>
            <a:endParaRPr lang="en-029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856"/>
            <a:ext cx="1219200" cy="115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287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2400" b="1" dirty="0">
                <a:solidFill>
                  <a:schemeClr val="bg1"/>
                </a:solidFill>
              </a:rPr>
              <a:t>Ministry of Industry, Commerce, Agriculture and Fisheries</a:t>
            </a:r>
            <a:endParaRPr lang="en-02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-02.independent.ie/life/travel/article34481408.ece/ALTERNATES/h342/dog%20pla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7" t="10261" r="13260"/>
          <a:stretch/>
        </p:blipFill>
        <p:spPr bwMode="auto">
          <a:xfrm>
            <a:off x="7010400" y="3934691"/>
            <a:ext cx="2299855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924800" cy="715962"/>
          </a:xfrm>
        </p:spPr>
        <p:txBody>
          <a:bodyPr/>
          <a:lstStyle/>
          <a:p>
            <a:pPr>
              <a:defRPr/>
            </a:pPr>
            <a:r>
              <a:rPr lang="en-GB" sz="3200" dirty="0"/>
              <a:t>LIVE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For your appointment – take along with you – the animal, health attestation from your private veterinarian &amp; health record for the animal – valid ID. </a:t>
            </a:r>
          </a:p>
          <a:p>
            <a:pPr>
              <a:defRPr/>
            </a:pPr>
            <a:r>
              <a:rPr lang="en-GB" dirty="0" smtClean="0"/>
              <a:t>Health certification granted – proceed to the Jamaica Trade Board for acquisition of  a license to export.</a:t>
            </a:r>
          </a:p>
          <a:p>
            <a:pPr>
              <a:defRPr/>
            </a:pPr>
            <a:r>
              <a:rPr lang="en-GB" dirty="0" smtClean="0"/>
              <a:t>On </a:t>
            </a:r>
            <a:r>
              <a:rPr lang="en-GB" dirty="0" smtClean="0"/>
              <a:t>the day of export – veterinary quarantine inspection and sign off.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9F574E-9965-4042-B338-119C3C1E907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>
              <a:defRPr/>
            </a:pPr>
            <a:r>
              <a:rPr lang="en-GB" sz="3600" dirty="0"/>
              <a:t>LARGE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Acquire</a:t>
            </a:r>
            <a:r>
              <a:rPr lang="en-GB" dirty="0" smtClean="0"/>
              <a:t>, fill the appropriate application form and submit for processing along with the requirements of the importing country.</a:t>
            </a:r>
          </a:p>
          <a:p>
            <a:pPr>
              <a:defRPr/>
            </a:pPr>
            <a:r>
              <a:rPr lang="en-GB" dirty="0" smtClean="0"/>
              <a:t>Veterinary Service Division  </a:t>
            </a:r>
            <a:r>
              <a:rPr lang="en-GB" dirty="0" smtClean="0"/>
              <a:t>veterinarian – guide you through quarantine</a:t>
            </a:r>
            <a:endParaRPr lang="en-GB" dirty="0"/>
          </a:p>
        </p:txBody>
      </p:sp>
      <p:pic>
        <p:nvPicPr>
          <p:cNvPr id="11266" name="Picture 2" descr="http://media.dailygazette.com/img/photos/2015/08/26/funnycide_827_tx410.jpg?35e205e968cb3cc0a06d60bc2e386aca979ea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404596"/>
            <a:ext cx="5188527" cy="345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STEPS FOR EXPORTING ANIMALS AND ANIMAL BASED PRODUCTS</a:t>
            </a:r>
            <a:endParaRPr lang="en-029" dirty="0"/>
          </a:p>
        </p:txBody>
      </p:sp>
      <p:pic>
        <p:nvPicPr>
          <p:cNvPr id="5122" name="Picture 2" descr="http://static1.squarespace.com/static/50dc9104e4b0c2f49761cd63/51c89c28e4b01e5180244240/51c89c56e4b0a5344592468d/1372101719306/man+with+brief+case+climbing+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4708"/>
            <a:ext cx="7086600" cy="47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473" y="685800"/>
            <a:ext cx="4386118" cy="1143000"/>
          </a:xfrm>
        </p:spPr>
        <p:txBody>
          <a:bodyPr/>
          <a:lstStyle/>
          <a:p>
            <a:r>
              <a:rPr lang="en-029" dirty="0" smtClean="0"/>
              <a:t>STEP 1</a:t>
            </a:r>
            <a:endParaRPr lang="en-029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33600"/>
            <a:ext cx="8229600" cy="4389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029" dirty="0" smtClean="0">
                <a:solidFill>
                  <a:prstClr val="black"/>
                </a:solidFill>
              </a:rPr>
              <a:t>Must know the market requirements you intent to sent your products to:</a:t>
            </a:r>
          </a:p>
          <a:p>
            <a:r>
              <a:rPr lang="en-029" dirty="0" smtClean="0"/>
              <a:t>Canada, EU, USA/FSMA  or CARICOM requirements for importation into these countries</a:t>
            </a:r>
          </a:p>
          <a:p>
            <a:r>
              <a:rPr lang="en-029" dirty="0" smtClean="0"/>
              <a:t>Review these requirements to see if you can meet them – traceability of your food safety system must be demonstrated both on paper and in infrastructure</a:t>
            </a:r>
            <a:endParaRPr lang="en-029" dirty="0"/>
          </a:p>
        </p:txBody>
      </p:sp>
      <p:sp>
        <p:nvSpPr>
          <p:cNvPr id="5" name="AutoShape 2" descr="http://cdns2.freepik.com/free-photo/_7214749729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029"/>
          </a:p>
        </p:txBody>
      </p:sp>
      <p:pic>
        <p:nvPicPr>
          <p:cNvPr id="7" name="Picture 4" descr="http://cdns2.freepik.com/free-photo/_72147497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r="84103" b="52559"/>
          <a:stretch/>
        </p:blipFill>
        <p:spPr bwMode="auto">
          <a:xfrm>
            <a:off x="0" y="-47394"/>
            <a:ext cx="1219200" cy="21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STEP 1</a:t>
            </a:r>
            <a:br>
              <a:rPr lang="en-029" dirty="0" smtClean="0"/>
            </a:br>
            <a:r>
              <a:rPr lang="en-029" sz="4400" dirty="0" smtClean="0"/>
              <a:t>Intended Country’s Import Requirements </a:t>
            </a:r>
            <a:endParaRPr lang="en-029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Proposed country should send their import requirements.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Each consignment MUST be accompanied by a Health Certificate duly signed by an authorized Government Veterinary Officer of the country of origin to the effect that the conditions stipulated on the permit have been met. </a:t>
            </a:r>
          </a:p>
          <a:p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987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STEP 1</a:t>
            </a:r>
            <a:br>
              <a:rPr lang="en-029" dirty="0" smtClean="0"/>
            </a:br>
            <a:r>
              <a:rPr lang="en-029" sz="4400" dirty="0" smtClean="0"/>
              <a:t>Intended Country’s Import Requirements </a:t>
            </a:r>
            <a:endParaRPr lang="en-029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en-029" dirty="0"/>
              <a:t>Countries may change their import requirements without notice. In all cases, the </a:t>
            </a:r>
            <a:r>
              <a:rPr lang="en-029" b="1" dirty="0"/>
              <a:t>exporter has the responsibility </a:t>
            </a:r>
            <a:r>
              <a:rPr lang="en-029" dirty="0"/>
              <a:t>of having their importer confirm with the </a:t>
            </a:r>
            <a:r>
              <a:rPr lang="en-029" dirty="0" smtClean="0"/>
              <a:t>competent authority </a:t>
            </a:r>
            <a:r>
              <a:rPr lang="en-029" dirty="0"/>
              <a:t>in the importing country the certification requirements prior to shipping. </a:t>
            </a: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3304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STEP 2  -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Export Procedures</a:t>
            </a:r>
            <a:r>
              <a:rPr lang="en-US" sz="5400" dirty="0">
                <a:latin typeface="Arial" charset="0"/>
              </a:rPr>
              <a:t/>
            </a:r>
            <a:br>
              <a:rPr lang="en-US" sz="5400" dirty="0">
                <a:latin typeface="Arial" charset="0"/>
              </a:rPr>
            </a:b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Constantia" panose="02030602050306030303" pitchFamily="18" charset="0"/>
              </a:rPr>
              <a:t>Informing </a:t>
            </a:r>
            <a:r>
              <a:rPr lang="en-US" dirty="0">
                <a:latin typeface="Constantia" panose="02030602050306030303" pitchFamily="18" charset="0"/>
              </a:rPr>
              <a:t>the </a:t>
            </a:r>
            <a:r>
              <a:rPr lang="en-US" dirty="0" smtClean="0">
                <a:latin typeface="Constantia" panose="02030602050306030303" pitchFamily="18" charset="0"/>
              </a:rPr>
              <a:t>Veterinary Services Division(VSD) by writing to the Director  of </a:t>
            </a:r>
            <a:r>
              <a:rPr lang="en-US" dirty="0">
                <a:latin typeface="Constantia" panose="02030602050306030303" pitchFamily="18" charset="0"/>
              </a:rPr>
              <a:t>their intentions to export </a:t>
            </a:r>
            <a:r>
              <a:rPr lang="en-US" dirty="0" smtClean="0">
                <a:latin typeface="Constantia" panose="02030602050306030303" pitchFamily="18" charset="0"/>
              </a:rPr>
              <a:t>– where from and where to , what and type of product, how?</a:t>
            </a:r>
          </a:p>
          <a:p>
            <a:pPr marL="393192" lvl="1" indent="0">
              <a:buClr>
                <a:srgbClr val="002060"/>
              </a:buClr>
              <a:buNone/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Constantia" panose="02030602050306030303" pitchFamily="18" charset="0"/>
              </a:rPr>
              <a:t>Presentation of </a:t>
            </a:r>
            <a:r>
              <a:rPr lang="en-US" b="1" dirty="0">
                <a:latin typeface="Constantia" panose="02030602050306030303" pitchFamily="18" charset="0"/>
              </a:rPr>
              <a:t>import requirements </a:t>
            </a:r>
            <a:r>
              <a:rPr lang="en-US" dirty="0" smtClean="0">
                <a:latin typeface="Constantia" panose="02030602050306030303" pitchFamily="18" charset="0"/>
              </a:rPr>
              <a:t>of the proposed </a:t>
            </a:r>
            <a:r>
              <a:rPr lang="en-US" dirty="0">
                <a:latin typeface="Constantia" panose="02030602050306030303" pitchFamily="18" charset="0"/>
              </a:rPr>
              <a:t>importing country</a:t>
            </a:r>
            <a:r>
              <a:rPr lang="en-US" dirty="0" smtClean="0">
                <a:latin typeface="Constantia" panose="02030602050306030303" pitchFamily="18" charset="0"/>
              </a:rPr>
              <a:t>.</a:t>
            </a:r>
          </a:p>
          <a:p>
            <a:pPr marL="393192" lvl="1" indent="0">
              <a:buClr>
                <a:srgbClr val="002060"/>
              </a:buClr>
              <a:buNone/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 lvl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Constantia" panose="02030602050306030303" pitchFamily="18" charset="0"/>
              </a:rPr>
              <a:t>Export will be approved only if the necessary health checks on animals, animal products and by-products have been completed</a:t>
            </a:r>
            <a:endParaRPr lang="en-029" dirty="0">
              <a:latin typeface="Constantia" panose="02030602050306030303" pitchFamily="18" charset="0"/>
            </a:endParaRPr>
          </a:p>
        </p:txBody>
      </p:sp>
      <p:pic>
        <p:nvPicPr>
          <p:cNvPr id="5" name="Picture 4" descr="http://cdns2.freepik.com/free-photo/_72147497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6925" r="68070" b="52892"/>
          <a:stretch/>
        </p:blipFill>
        <p:spPr bwMode="auto">
          <a:xfrm>
            <a:off x="0" y="0"/>
            <a:ext cx="990600" cy="20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Import requirements for USA</a:t>
            </a:r>
            <a:endParaRPr lang="en-029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65303"/>
              </p:ext>
            </p:extLst>
          </p:nvPr>
        </p:nvGraphicFramePr>
        <p:xfrm>
          <a:off x="3484418" y="-6927"/>
          <a:ext cx="5638800" cy="72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4418" y="-6927"/>
                        <a:ext cx="5638800" cy="729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6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Import requirements for Cayman Islands</a:t>
            </a:r>
            <a:endParaRPr lang="en-029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85327"/>
              </p:ext>
            </p:extLst>
          </p:nvPr>
        </p:nvGraphicFramePr>
        <p:xfrm>
          <a:off x="3429000" y="-13855"/>
          <a:ext cx="5715000" cy="700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-13855"/>
                        <a:ext cx="5715000" cy="700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7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Import requirements for European Market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4953000" cy="5943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JM" b="1" dirty="0"/>
              <a:t>General Rules for Meat and Meat Products </a:t>
            </a:r>
          </a:p>
          <a:p>
            <a:pPr marL="0" indent="0">
              <a:buNone/>
            </a:pPr>
            <a:r>
              <a:rPr lang="en-JM" dirty="0" smtClean="0"/>
              <a:t>Imports </a:t>
            </a:r>
            <a:r>
              <a:rPr lang="en-JM" dirty="0"/>
              <a:t>of fresh meat and meat products into the European Union are subject to </a:t>
            </a:r>
            <a:r>
              <a:rPr lang="en-JM" dirty="0" smtClean="0"/>
              <a:t>veterinary </a:t>
            </a:r>
            <a:r>
              <a:rPr lang="en-JM" dirty="0"/>
              <a:t>certification </a:t>
            </a:r>
            <a:endParaRPr lang="en-JM" dirty="0" smtClean="0"/>
          </a:p>
          <a:p>
            <a:pPr marL="0" indent="0">
              <a:buNone/>
            </a:pPr>
            <a:endParaRPr lang="en-JM" dirty="0" smtClean="0"/>
          </a:p>
          <a:p>
            <a:pPr marL="0" indent="0">
              <a:buNone/>
            </a:pPr>
            <a:r>
              <a:rPr lang="en-JM" dirty="0" smtClean="0"/>
              <a:t>Based </a:t>
            </a:r>
            <a:r>
              <a:rPr lang="en-JM" dirty="0"/>
              <a:t>on the recognition of the competent </a:t>
            </a:r>
            <a:r>
              <a:rPr lang="en-JM" dirty="0" smtClean="0"/>
              <a:t>authority </a:t>
            </a:r>
            <a:r>
              <a:rPr lang="en-JM" dirty="0"/>
              <a:t>of the non-EU country by the </a:t>
            </a:r>
            <a:endParaRPr lang="en-JM" dirty="0" smtClean="0"/>
          </a:p>
          <a:p>
            <a:pPr marL="0" indent="0">
              <a:buNone/>
            </a:pPr>
            <a:r>
              <a:rPr lang="en-JM" dirty="0" smtClean="0"/>
              <a:t>Directorate-General </a:t>
            </a:r>
            <a:r>
              <a:rPr lang="en-JM" dirty="0"/>
              <a:t>for Health and Consumer </a:t>
            </a:r>
          </a:p>
          <a:p>
            <a:pPr marL="0" indent="0">
              <a:buNone/>
            </a:pPr>
            <a:r>
              <a:rPr lang="en-JM" dirty="0"/>
              <a:t>Protection. </a:t>
            </a:r>
            <a:endParaRPr lang="en-JM" dirty="0" smtClean="0"/>
          </a:p>
          <a:p>
            <a:pPr marL="0" indent="0">
              <a:buNone/>
            </a:pPr>
            <a:endParaRPr lang="en-JM" dirty="0" smtClean="0"/>
          </a:p>
          <a:p>
            <a:pPr marL="0" indent="0">
              <a:buNone/>
            </a:pPr>
            <a:r>
              <a:rPr lang="en-JM" dirty="0" smtClean="0"/>
              <a:t>This </a:t>
            </a:r>
            <a:r>
              <a:rPr lang="en-JM" dirty="0"/>
              <a:t>formal recognition of the reliability of the competent authority is a </a:t>
            </a:r>
            <a:r>
              <a:rPr lang="en-JM" dirty="0" smtClean="0"/>
              <a:t>pre-requisite </a:t>
            </a:r>
            <a:r>
              <a:rPr lang="en-JM" dirty="0"/>
              <a:t>for the country to be eligible and authorized for export to the European </a:t>
            </a:r>
            <a:r>
              <a:rPr lang="en-JM" dirty="0" smtClean="0"/>
              <a:t>Union</a:t>
            </a:r>
            <a:r>
              <a:rPr lang="en-JM" dirty="0"/>
              <a:t>. </a:t>
            </a:r>
            <a:endParaRPr lang="en-JM" dirty="0" smtClean="0"/>
          </a:p>
          <a:p>
            <a:pPr marL="0" indent="0">
              <a:buNone/>
            </a:pPr>
            <a:endParaRPr lang="en-JM" dirty="0" smtClean="0"/>
          </a:p>
          <a:p>
            <a:pPr marL="0" indent="0">
              <a:buNone/>
            </a:pPr>
            <a:r>
              <a:rPr lang="en-JM" dirty="0" smtClean="0"/>
              <a:t>Legally </a:t>
            </a:r>
            <a:r>
              <a:rPr lang="en-JM" dirty="0"/>
              <a:t>legitimate and adequately </a:t>
            </a:r>
          </a:p>
          <a:p>
            <a:pPr marL="0" indent="0">
              <a:buNone/>
            </a:pPr>
            <a:r>
              <a:rPr lang="en-JM" dirty="0"/>
              <a:t>empowered authorities in the exporting </a:t>
            </a:r>
          </a:p>
          <a:p>
            <a:pPr marL="0" indent="0">
              <a:buNone/>
            </a:pPr>
            <a:r>
              <a:rPr lang="en-JM" dirty="0"/>
              <a:t>country must ensure credible inspection and controls throughout the production </a:t>
            </a:r>
          </a:p>
          <a:p>
            <a:pPr marL="0" indent="0">
              <a:buNone/>
            </a:pPr>
            <a:r>
              <a:rPr lang="en-JM" dirty="0"/>
              <a:t>chain, which cover all relevant </a:t>
            </a:r>
          </a:p>
          <a:p>
            <a:pPr marL="0" indent="0">
              <a:buNone/>
            </a:pPr>
            <a:r>
              <a:rPr lang="en-JM" dirty="0"/>
              <a:t>aspects of hygiene, animal health and </a:t>
            </a:r>
          </a:p>
          <a:p>
            <a:pPr marL="0" indent="0">
              <a:buNone/>
            </a:pPr>
            <a:r>
              <a:rPr lang="en-JM" dirty="0"/>
              <a:t>public health. </a:t>
            </a:r>
          </a:p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074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dirty="0" smtClean="0"/>
              <a:t>Role of Veterinary Services Division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029" dirty="0" smtClean="0"/>
              <a:t>The responsible authority for food safety for animal based products for exports:</a:t>
            </a:r>
          </a:p>
          <a:p>
            <a:pPr marL="0" indent="0">
              <a:buNone/>
            </a:pPr>
            <a:r>
              <a:rPr lang="en-029" dirty="0"/>
              <a:t>	</a:t>
            </a:r>
            <a:endParaRPr lang="en-029" dirty="0" smtClean="0"/>
          </a:p>
          <a:p>
            <a:pPr marL="0" indent="0">
              <a:buNone/>
            </a:pPr>
            <a:r>
              <a:rPr lang="en-029" dirty="0"/>
              <a:t>	</a:t>
            </a:r>
            <a:r>
              <a:rPr lang="en-029" dirty="0" smtClean="0"/>
              <a:t>Ministry of Industry, Commerce, Agriculture and 	Fisheries</a:t>
            </a:r>
          </a:p>
          <a:p>
            <a:pPr marL="0" indent="0">
              <a:buNone/>
            </a:pPr>
            <a:r>
              <a:rPr lang="en-029" dirty="0"/>
              <a:t>	</a:t>
            </a:r>
            <a:r>
              <a:rPr lang="en-029" dirty="0" smtClean="0"/>
              <a:t>Veterinary Services Division</a:t>
            </a:r>
          </a:p>
          <a:p>
            <a:pPr marL="0" indent="0">
              <a:buNone/>
            </a:pPr>
            <a:r>
              <a:rPr lang="en-029" dirty="0" smtClean="0"/>
              <a:t>	193 Old Hope Road</a:t>
            </a:r>
          </a:p>
          <a:p>
            <a:pPr marL="0" indent="0">
              <a:buNone/>
            </a:pPr>
            <a:r>
              <a:rPr lang="en-029" dirty="0" smtClean="0"/>
              <a:t>	Hope Gardens</a:t>
            </a:r>
          </a:p>
          <a:p>
            <a:pPr marL="0" indent="0">
              <a:buNone/>
            </a:pPr>
            <a:r>
              <a:rPr lang="en-029" dirty="0" smtClean="0"/>
              <a:t>	9772489/ 9772493</a:t>
            </a:r>
          </a:p>
          <a:p>
            <a:endParaRPr lang="en-029" dirty="0" smtClean="0"/>
          </a:p>
        </p:txBody>
      </p:sp>
    </p:spTree>
    <p:extLst>
      <p:ext uri="{BB962C8B-B14F-4D97-AF65-F5344CB8AC3E}">
        <p14:creationId xmlns:p14="http://schemas.microsoft.com/office/powerpoint/2010/main" val="28738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3179618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Export Application</a:t>
            </a:r>
            <a:br>
              <a:rPr lang="en-029" dirty="0" smtClean="0"/>
            </a:br>
            <a:r>
              <a:rPr lang="en-029" dirty="0" smtClean="0"/>
              <a:t>for Health Certification</a:t>
            </a:r>
            <a:endParaRPr lang="en-029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275769"/>
              </p:ext>
            </p:extLst>
          </p:nvPr>
        </p:nvGraphicFramePr>
        <p:xfrm>
          <a:off x="3124200" y="-228600"/>
          <a:ext cx="6019800" cy="72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-228600"/>
                        <a:ext cx="6019800" cy="729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0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r Miguel\Desktop\Liked Dembigh Folder\Panel 4 Processing plant\DSC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3024"/>
          <a:stretch/>
        </p:blipFill>
        <p:spPr bwMode="auto">
          <a:xfrm>
            <a:off x="7086401" y="4796834"/>
            <a:ext cx="2182924" cy="2077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8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STEP 3</a:t>
            </a:r>
            <a:br>
              <a:rPr lang="en-029" dirty="0" smtClean="0"/>
            </a:br>
            <a:r>
              <a:rPr lang="en-029" dirty="0" smtClean="0"/>
              <a:t>Registered </a:t>
            </a:r>
            <a:r>
              <a:rPr lang="en-029" dirty="0"/>
              <a:t>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029" dirty="0" smtClean="0"/>
              <a:t>Farms</a:t>
            </a:r>
          </a:p>
          <a:p>
            <a:r>
              <a:rPr lang="en-029" dirty="0" smtClean="0"/>
              <a:t>Hatcheries</a:t>
            </a:r>
          </a:p>
          <a:p>
            <a:r>
              <a:rPr lang="en-029" dirty="0" smtClean="0"/>
              <a:t>Trucks transport animals</a:t>
            </a:r>
          </a:p>
          <a:p>
            <a:r>
              <a:rPr lang="en-029" dirty="0" smtClean="0"/>
              <a:t>Feed</a:t>
            </a:r>
          </a:p>
          <a:p>
            <a:r>
              <a:rPr lang="en-029" dirty="0" smtClean="0"/>
              <a:t>Veterinary Drug outlets</a:t>
            </a:r>
          </a:p>
          <a:p>
            <a:r>
              <a:rPr lang="en-029" dirty="0" smtClean="0"/>
              <a:t>Slaughter facilities</a:t>
            </a:r>
          </a:p>
          <a:p>
            <a:r>
              <a:rPr lang="en-029" dirty="0" smtClean="0"/>
              <a:t>Refrigerated trucks</a:t>
            </a:r>
          </a:p>
          <a:p>
            <a:r>
              <a:rPr lang="en-029" dirty="0" smtClean="0"/>
              <a:t>Processing plants</a:t>
            </a:r>
          </a:p>
          <a:p>
            <a:r>
              <a:rPr lang="en-029" dirty="0" smtClean="0"/>
              <a:t>Cold storage facilities</a:t>
            </a:r>
          </a:p>
          <a:p>
            <a:r>
              <a:rPr lang="en-029" dirty="0"/>
              <a:t>W</a:t>
            </a:r>
            <a:r>
              <a:rPr lang="en-029" dirty="0" smtClean="0"/>
              <a:t>arehouses</a:t>
            </a:r>
          </a:p>
          <a:p>
            <a:pPr marL="0" indent="0">
              <a:buNone/>
            </a:pPr>
            <a:endParaRPr lang="en-029" dirty="0" smtClean="0"/>
          </a:p>
        </p:txBody>
      </p:sp>
      <p:pic>
        <p:nvPicPr>
          <p:cNvPr id="4" name="Picture 2" descr="C:\Users\Dr Miguel\Desktop\Pic for Dembigh\IMG_3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199"/>
            <a:ext cx="2858017" cy="2143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r Miguel\Desktop\Liked Dembigh Folder\Panel 2 tranportation from farm\DSC_9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895599"/>
            <a:ext cx="2858017" cy="1901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r Miguel\Desktop\Liked Dembigh Folder\Panel 3  Abattoir\DSC_00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782979"/>
            <a:ext cx="1413581" cy="212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dns2.freepik.com/free-photo/_7214749729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9" t="49053" r="21388" b="11381"/>
          <a:stretch/>
        </p:blipFill>
        <p:spPr bwMode="auto">
          <a:xfrm>
            <a:off x="0" y="0"/>
            <a:ext cx="969818" cy="18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dirty="0"/>
              <a:t>STEP </a:t>
            </a:r>
            <a:r>
              <a:rPr lang="en-029" dirty="0" smtClean="0"/>
              <a:t>3</a:t>
            </a:r>
            <a:br>
              <a:rPr lang="en-029" dirty="0" smtClean="0"/>
            </a:br>
            <a:r>
              <a:rPr lang="en-029" dirty="0" smtClean="0"/>
              <a:t>Registration of facilities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JM" b="1" i="1" dirty="0"/>
              <a:t>Inspection </a:t>
            </a:r>
            <a:r>
              <a:rPr lang="en-JM" b="1" i="1" dirty="0" smtClean="0"/>
              <a:t>systems </a:t>
            </a:r>
            <a:r>
              <a:rPr lang="en-JM" dirty="0" smtClean="0"/>
              <a:t>- </a:t>
            </a:r>
            <a:r>
              <a:rPr lang="en-US" dirty="0" smtClean="0"/>
              <a:t>ensure </a:t>
            </a:r>
            <a:r>
              <a:rPr lang="en-US" dirty="0"/>
              <a:t>those foods, and their production systems, meet requirements in order to protect consumers against food-borne </a:t>
            </a:r>
            <a:r>
              <a:rPr lang="en-US" dirty="0" smtClean="0"/>
              <a:t>hazards. </a:t>
            </a:r>
          </a:p>
          <a:p>
            <a:pPr marL="0" lvl="0" indent="0">
              <a:buNone/>
            </a:pPr>
            <a:endParaRPr lang="en-029" dirty="0"/>
          </a:p>
          <a:p>
            <a:pPr lvl="0"/>
            <a:r>
              <a:rPr lang="en-US" b="1" i="1" dirty="0"/>
              <a:t>Emergency </a:t>
            </a:r>
            <a:r>
              <a:rPr lang="en-US" b="1" i="1" dirty="0" smtClean="0"/>
              <a:t>Situations </a:t>
            </a:r>
            <a:r>
              <a:rPr lang="en-US" dirty="0" smtClean="0"/>
              <a:t>- include </a:t>
            </a:r>
            <a:r>
              <a:rPr lang="en-US" dirty="0"/>
              <a:t>holding suspect products upon arrival, recall procedures, rapid notification of the problem to international bodies and possible measures to take</a:t>
            </a:r>
            <a:endParaRPr lang="en-029" dirty="0"/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6536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dirty="0"/>
              <a:t>STEP </a:t>
            </a:r>
            <a:r>
              <a:rPr lang="en-029" dirty="0" smtClean="0"/>
              <a:t>3 </a:t>
            </a:r>
            <a:br>
              <a:rPr lang="en-029" dirty="0" smtClean="0"/>
            </a:br>
            <a:r>
              <a:rPr lang="en-029" dirty="0" smtClean="0"/>
              <a:t>Registration </a:t>
            </a:r>
            <a:r>
              <a:rPr lang="en-029" dirty="0"/>
              <a:t>of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en-US" b="1" i="1" dirty="0"/>
              <a:t>Documenting the </a:t>
            </a:r>
            <a:r>
              <a:rPr lang="en-US" b="1" i="1" dirty="0" smtClean="0"/>
              <a:t>System </a:t>
            </a:r>
            <a:r>
              <a:rPr lang="en-US" dirty="0" smtClean="0"/>
              <a:t>- A </a:t>
            </a:r>
            <a:r>
              <a:rPr lang="en-US" dirty="0"/>
              <a:t>food import/export control system should be fully documented, including a description of its scope and operation, responsibilities and actions for staff, in order that all parties involved know precisely what is expected of them.</a:t>
            </a:r>
            <a:endParaRPr lang="en-029" dirty="0"/>
          </a:p>
          <a:p>
            <a:pPr lvl="0"/>
            <a:endParaRPr lang="en-029" dirty="0"/>
          </a:p>
          <a:p>
            <a:r>
              <a:rPr lang="en-US" b="1" i="1" dirty="0"/>
              <a:t>Registration </a:t>
            </a:r>
            <a:r>
              <a:rPr lang="en-US" b="1" i="1" dirty="0" smtClean="0"/>
              <a:t>Procedures </a:t>
            </a:r>
            <a:r>
              <a:rPr lang="en-US" dirty="0" smtClean="0"/>
              <a:t>– Each facility is required to apply for registration. Registration requirements are then given according to the operations.  </a:t>
            </a:r>
            <a:r>
              <a:rPr lang="en-029" dirty="0" smtClean="0"/>
              <a:t>Audit </a:t>
            </a:r>
            <a:r>
              <a:rPr lang="en-029" dirty="0"/>
              <a:t>report </a:t>
            </a:r>
            <a:r>
              <a:rPr lang="en-029" dirty="0" smtClean="0"/>
              <a:t>conduct by VSD is </a:t>
            </a:r>
            <a:r>
              <a:rPr lang="en-029" dirty="0"/>
              <a:t>required for completing the </a:t>
            </a:r>
            <a:r>
              <a:rPr lang="en-029" dirty="0" smtClean="0"/>
              <a:t>registration along with the registrations documents.</a:t>
            </a:r>
            <a:endParaRPr lang="en-029" dirty="0"/>
          </a:p>
          <a:p>
            <a:pPr marL="0" indent="0">
              <a:buNone/>
            </a:pP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6377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dirty="0"/>
              <a:t>STEP </a:t>
            </a:r>
            <a:r>
              <a:rPr lang="en-029" dirty="0" smtClean="0"/>
              <a:t>3 </a:t>
            </a:r>
            <a:br>
              <a:rPr lang="en-029" dirty="0" smtClean="0"/>
            </a:br>
            <a:r>
              <a:rPr lang="en-029" dirty="0" smtClean="0"/>
              <a:t>Registration </a:t>
            </a:r>
            <a:r>
              <a:rPr lang="en-029" dirty="0"/>
              <a:t>of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15760"/>
            <a:ext cx="8229600" cy="438912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b="1" i="1" dirty="0"/>
              <a:t>onitoring Procedures </a:t>
            </a:r>
            <a:r>
              <a:rPr lang="en-US" b="1" i="1" dirty="0" smtClean="0"/>
              <a:t> - </a:t>
            </a:r>
            <a:r>
              <a:rPr lang="en-US" dirty="0" smtClean="0"/>
              <a:t>An </a:t>
            </a:r>
            <a:r>
              <a:rPr lang="en-US" dirty="0"/>
              <a:t>assigned veterinary inspectors to each facility where  quarterly inspections and reports are done. </a:t>
            </a:r>
            <a:endParaRPr lang="en-029" dirty="0"/>
          </a:p>
          <a:p>
            <a:endParaRPr lang="en-029" dirty="0"/>
          </a:p>
        </p:txBody>
      </p:sp>
      <p:pic>
        <p:nvPicPr>
          <p:cNvPr id="5" name="Picture 3" descr="C:\Users\Dr Miguel\Desktop\Dembigh Set 3\DSC_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10321"/>
            <a:ext cx="3380509" cy="2247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Pictures for web denbigh manual\IMG_0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610320"/>
            <a:ext cx="2996905" cy="2247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Pictures for gaps manual\100_6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616728"/>
            <a:ext cx="3081122" cy="2310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104" y="8382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Step 4</a:t>
            </a:r>
            <a:br>
              <a:rPr lang="en-029" dirty="0" smtClean="0"/>
            </a:br>
            <a:r>
              <a:rPr lang="en-029" sz="4400" dirty="0" smtClean="0"/>
              <a:t>Checks for export by VSD inspectors</a:t>
            </a:r>
            <a:endParaRPr lang="en-029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8018"/>
            <a:ext cx="8458200" cy="50292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800" dirty="0" smtClean="0">
                <a:cs typeface="Arial" panose="020B0604020202020204" pitchFamily="34" charset="0"/>
              </a:rPr>
              <a:t>Risk analysis of Food borne hazards related to the product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800" dirty="0" smtClean="0">
                <a:cs typeface="Arial" panose="020B0604020202020204" pitchFamily="34" charset="0"/>
              </a:rPr>
              <a:t>Traceability of animals and animal based products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800" dirty="0" smtClean="0">
                <a:cs typeface="Arial" panose="020B0604020202020204" pitchFamily="34" charset="0"/>
              </a:rPr>
              <a:t>International standards for trade of animal based products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800" dirty="0" smtClean="0">
                <a:cs typeface="Arial" panose="020B0604020202020204" pitchFamily="34" charset="0"/>
              </a:rPr>
              <a:t>Meeting local food safety laws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800" dirty="0" smtClean="0">
                <a:cs typeface="Arial" panose="020B0604020202020204" pitchFamily="34" charset="0"/>
              </a:rPr>
              <a:t>Registration and Certifications of facility with VSD(GPS)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800" dirty="0" smtClean="0">
                <a:cs typeface="Arial" panose="020B0604020202020204" pitchFamily="34" charset="0"/>
              </a:rPr>
              <a:t>Conduct Inspections, monitoring and verifications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800" dirty="0" smtClean="0">
                <a:cs typeface="Arial" panose="020B0604020202020204" pitchFamily="34" charset="0"/>
              </a:rPr>
              <a:t>Own checks samples are sent to the Veterinary Laboratory for microbiology or residue testing</a:t>
            </a:r>
          </a:p>
          <a:p>
            <a:endParaRPr lang="en-029" dirty="0"/>
          </a:p>
        </p:txBody>
      </p:sp>
      <p:pic>
        <p:nvPicPr>
          <p:cNvPr id="4" name="Picture 4" descr="http://cdns2.freepik.com/free-photo/_72147497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4" t="6594" b="53224"/>
          <a:stretch/>
        </p:blipFill>
        <p:spPr bwMode="auto">
          <a:xfrm>
            <a:off x="0" y="0"/>
            <a:ext cx="135832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</a:t>
            </a:r>
            <a:br>
              <a:rPr lang="en-US" dirty="0" smtClean="0"/>
            </a:br>
            <a:r>
              <a:rPr lang="en-US" dirty="0" smtClean="0"/>
              <a:t>Risk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b="1" i="1" dirty="0" smtClean="0"/>
              <a:t>Development of  scientific risk-based </a:t>
            </a:r>
            <a:r>
              <a:rPr lang="en-US" b="1" i="1" dirty="0" smtClean="0"/>
              <a:t>systems - </a:t>
            </a:r>
            <a:r>
              <a:rPr lang="en-US" dirty="0" smtClean="0"/>
              <a:t>influenced by WTO SPS Agreement - sanitary and </a:t>
            </a:r>
            <a:r>
              <a:rPr lang="en-US" dirty="0" err="1" smtClean="0"/>
              <a:t>phytosanitary</a:t>
            </a:r>
            <a:r>
              <a:rPr lang="en-US" dirty="0" smtClean="0"/>
              <a:t> measures shall be based on an assessment of risks to human, animal or plant life or health, taking into account risk assessment techniques developed by relevant international </a:t>
            </a:r>
            <a:r>
              <a:rPr lang="en-US" dirty="0" smtClean="0"/>
              <a:t>organizations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  <a:defRPr/>
            </a:pPr>
            <a:r>
              <a:rPr lang="en-US" b="1" i="1" dirty="0" smtClean="0"/>
              <a:t>Global positioning system </a:t>
            </a:r>
            <a:r>
              <a:rPr lang="en-US" dirty="0" smtClean="0"/>
              <a:t>- </a:t>
            </a:r>
            <a:r>
              <a:rPr lang="en-US" b="1" dirty="0" smtClean="0"/>
              <a:t>mapping and data collection </a:t>
            </a:r>
            <a:r>
              <a:rPr lang="en-US" dirty="0" smtClean="0"/>
              <a:t>to determine the level of risk based on production activities represent the level of risk</a:t>
            </a:r>
          </a:p>
          <a:p>
            <a:endParaRPr lang="en-US" dirty="0"/>
          </a:p>
        </p:txBody>
      </p:sp>
      <p:pic>
        <p:nvPicPr>
          <p:cNvPr id="4" name="Picture 3" descr="C:\Documents and Settings\VSD\My Documents\My Pictures\Earth-16-ju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01000" y="0"/>
            <a:ext cx="11430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0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badi MT Condensed Extra Bold" pitchFamily="34" charset="0"/>
              </a:rPr>
              <a:t>HUNGARY RED MUD SPILL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4" y="1600200"/>
            <a:ext cx="5867400" cy="5410200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perished fish killed by the red mud pollution in the river </a:t>
            </a:r>
            <a:r>
              <a:rPr lang="en-US" sz="2000" dirty="0" err="1" smtClean="0"/>
              <a:t>Marcal</a:t>
            </a:r>
            <a:r>
              <a:rPr lang="en-US" sz="2000" dirty="0" smtClean="0"/>
              <a:t> is seen in a bucket in </a:t>
            </a:r>
            <a:r>
              <a:rPr lang="en-US" sz="2000" dirty="0" err="1" smtClean="0"/>
              <a:t>Gyoer-Gyirmot</a:t>
            </a:r>
            <a:r>
              <a:rPr lang="en-US" sz="2000" dirty="0" smtClean="0"/>
              <a:t>, 126 </a:t>
            </a:r>
            <a:r>
              <a:rPr lang="en-US" sz="2000" dirty="0" err="1" smtClean="0"/>
              <a:t>kms</a:t>
            </a:r>
            <a:r>
              <a:rPr lang="en-US" sz="2000" dirty="0" smtClean="0"/>
              <a:t> west of </a:t>
            </a:r>
            <a:r>
              <a:rPr lang="en-US" sz="2000" b="1" dirty="0" smtClean="0"/>
              <a:t>Budapest, Hungary</a:t>
            </a:r>
            <a:r>
              <a:rPr lang="en-US" sz="2000" dirty="0" smtClean="0"/>
              <a:t>, </a:t>
            </a:r>
            <a:r>
              <a:rPr lang="en-US" sz="2000" b="1" dirty="0" smtClean="0"/>
              <a:t>07 October 2010</a:t>
            </a:r>
            <a:r>
              <a:rPr lang="en-US" sz="2000" dirty="0" smtClean="0"/>
              <a:t>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 smtClean="0"/>
              <a:t> 	</a:t>
            </a:r>
            <a:r>
              <a:rPr lang="en-US" sz="2000" b="1" dirty="0" smtClean="0"/>
              <a:t>All living beings, animals and plants, have been killed</a:t>
            </a:r>
            <a:r>
              <a:rPr lang="en-US" sz="2000" dirty="0" smtClean="0"/>
              <a:t> by the pollution in this river after three days earlier a dike of a reservoir containing red mud of an alumina factory in nearby </a:t>
            </a:r>
            <a:r>
              <a:rPr lang="en-US" sz="2000" dirty="0" err="1" smtClean="0"/>
              <a:t>Ajka</a:t>
            </a:r>
            <a:r>
              <a:rPr lang="en-US" sz="2000" dirty="0" smtClean="0"/>
              <a:t> broke, and over </a:t>
            </a:r>
            <a:r>
              <a:rPr lang="en-US" sz="2000" b="1" dirty="0" smtClean="0"/>
              <a:t>one million cubic meters of the poisonous chemical sludge </a:t>
            </a:r>
            <a:r>
              <a:rPr lang="en-US" sz="2000" dirty="0" smtClean="0"/>
              <a:t>inundated three villages, </a:t>
            </a:r>
            <a:r>
              <a:rPr lang="en-US" sz="2000" b="1" dirty="0" smtClean="0"/>
              <a:t>killing four persons </a:t>
            </a:r>
            <a:r>
              <a:rPr lang="en-US" sz="2000" dirty="0" smtClean="0"/>
              <a:t>and injuring over hundred. Three people are unaccounted for and hundreds of families have been evacuated. </a:t>
            </a:r>
          </a:p>
        </p:txBody>
      </p:sp>
      <p:pic>
        <p:nvPicPr>
          <p:cNvPr id="3074" name="Picture 2" descr="C:\Documents and Settings\VSD\My Documents\My Pictures\fisher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232" y="1447801"/>
            <a:ext cx="3282767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VSD\My Documents\My Pictures\toxicsp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064" y="4495800"/>
            <a:ext cx="326193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8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Ajkai vörösiszap-katasztrófa vázlat 2010-10-04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8493123" cy="47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5103813"/>
            <a:ext cx="8153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"/>
              </a:rPr>
              <a:t>InternetSource : http://en.wikipedia.org/wiki/File:Ajkai_v%C3%B6r%C3%B6siszap-katasztr%C3%B3fa_v%C3%A1zlat_2010-10-04.svg</a:t>
            </a:r>
          </a:p>
          <a:p>
            <a:r>
              <a:rPr lang="en-US">
                <a:latin typeface="Calibri" pitchFamily="34" charset="0"/>
                <a:hlinkClick r:id=""/>
              </a:rPr>
              <a:t>Ajkai_vörösiszap-katasztrófa_vázlat_2010-10-04.svg</a:t>
            </a:r>
            <a:r>
              <a:rPr lang="en-US">
                <a:latin typeface="Calibri" pitchFamily="34" charset="0"/>
              </a:rPr>
              <a:t>‎ (SVG file, nominally 1,732 × 964 pixels, file size: 309 KB) </a:t>
            </a:r>
          </a:p>
        </p:txBody>
      </p:sp>
      <p:pic>
        <p:nvPicPr>
          <p:cNvPr id="30722" name="Picture 2" descr="C:\Documents and Settings\VSD\My Documents\My Pictures\600px-Toxic_Sludge_in_Hungary_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990600"/>
            <a:ext cx="48006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89746"/>
            <a:ext cx="6163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GLOBAL POSTIONING SYSTEM OF </a:t>
            </a:r>
          </a:p>
          <a:p>
            <a:r>
              <a:rPr lang="en-US" sz="2800" b="1" dirty="0" smtClean="0"/>
              <a:t>THE  RED MUD SPILL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48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5</a:t>
            </a:r>
            <a:br>
              <a:rPr lang="en-US" dirty="0" smtClean="0"/>
            </a:br>
            <a:r>
              <a:rPr lang="en-US" dirty="0" smtClean="0"/>
              <a:t>Health certificate or Attestation Letter 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be granted based on the following :</a:t>
            </a:r>
            <a:endParaRPr lang="en-029" dirty="0"/>
          </a:p>
          <a:p>
            <a:pPr lvl="1"/>
            <a:r>
              <a:rPr lang="en-US" dirty="0"/>
              <a:t>Registered </a:t>
            </a:r>
            <a:r>
              <a:rPr lang="en-US" dirty="0" smtClean="0"/>
              <a:t>Facility</a:t>
            </a:r>
          </a:p>
          <a:p>
            <a:pPr lvl="1"/>
            <a:r>
              <a:rPr lang="en-US" dirty="0" smtClean="0"/>
              <a:t>Food Safety system</a:t>
            </a:r>
            <a:endParaRPr lang="en-029" dirty="0"/>
          </a:p>
          <a:p>
            <a:pPr lvl="1"/>
            <a:r>
              <a:rPr lang="en-US" dirty="0"/>
              <a:t>Processing Facility/product monitoring report(s)</a:t>
            </a:r>
            <a:endParaRPr lang="en-029" dirty="0"/>
          </a:p>
          <a:p>
            <a:pPr lvl="1"/>
            <a:r>
              <a:rPr lang="en-US" dirty="0"/>
              <a:t>Processing and Product report(s) for single shipment(when applicable)</a:t>
            </a:r>
            <a:endParaRPr lang="en-029" dirty="0"/>
          </a:p>
          <a:p>
            <a:pPr lvl="1"/>
            <a:r>
              <a:rPr lang="en-US" dirty="0"/>
              <a:t>Good laboratory result(s)</a:t>
            </a:r>
            <a:endParaRPr lang="en-029" dirty="0"/>
          </a:p>
          <a:p>
            <a:pPr lvl="1"/>
            <a:r>
              <a:rPr lang="en-US" dirty="0"/>
              <a:t>Satisfying the importing country’s requirements.</a:t>
            </a:r>
            <a:endParaRPr lang="en-029" dirty="0"/>
          </a:p>
          <a:p>
            <a:endParaRPr lang="en-029" dirty="0"/>
          </a:p>
        </p:txBody>
      </p:sp>
      <p:pic>
        <p:nvPicPr>
          <p:cNvPr id="4" name="Picture 4" descr="http://cdns2.freepik.com/free-photo/_72147497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3" t="47772" b="12378"/>
          <a:stretch/>
        </p:blipFill>
        <p:spPr bwMode="auto">
          <a:xfrm>
            <a:off x="7592291" y="4523509"/>
            <a:ext cx="1619311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3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 smtClean="0"/>
              <a:t>Animal Based Products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r>
              <a:rPr lang="en-029" dirty="0" smtClean="0"/>
              <a:t>Feed</a:t>
            </a:r>
          </a:p>
          <a:p>
            <a:r>
              <a:rPr lang="en-029" dirty="0" smtClean="0"/>
              <a:t>Live animals – Dogs, Cats, Poultry, Horses, cattle, Goats, Sheep, Pigs</a:t>
            </a:r>
          </a:p>
          <a:p>
            <a:r>
              <a:rPr lang="en-029" dirty="0" smtClean="0"/>
              <a:t>Bee Products</a:t>
            </a:r>
          </a:p>
          <a:p>
            <a:r>
              <a:rPr lang="en-029" dirty="0" smtClean="0"/>
              <a:t>Meat Products – chicken, beef, pork, seafood</a:t>
            </a:r>
          </a:p>
          <a:p>
            <a:r>
              <a:rPr lang="en-029" dirty="0" smtClean="0"/>
              <a:t>Dairy Products</a:t>
            </a:r>
          </a:p>
          <a:p>
            <a:r>
              <a:rPr lang="en-029" dirty="0" smtClean="0"/>
              <a:t>Egg Products</a:t>
            </a:r>
          </a:p>
          <a:p>
            <a:pPr marL="0" indent="0">
              <a:buNone/>
            </a:pPr>
            <a:r>
              <a:rPr lang="en-029" dirty="0" smtClean="0"/>
              <a:t>Declaration</a:t>
            </a:r>
          </a:p>
          <a:p>
            <a:r>
              <a:rPr lang="en-029" b="1" dirty="0" smtClean="0">
                <a:solidFill>
                  <a:srgbClr val="FF0000"/>
                </a:solidFill>
              </a:rPr>
              <a:t>Products that do not contain animal derivatives.</a:t>
            </a:r>
            <a:endParaRPr lang="en-02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0" y="325870"/>
            <a:ext cx="8229600" cy="1143000"/>
          </a:xfrm>
        </p:spPr>
        <p:txBody>
          <a:bodyPr/>
          <a:lstStyle/>
          <a:p>
            <a:r>
              <a:rPr lang="en-029" dirty="0" smtClean="0"/>
              <a:t>Conclusion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029" dirty="0" smtClean="0"/>
              <a:t>Step 1 -Must know you Market requirements</a:t>
            </a:r>
          </a:p>
          <a:p>
            <a:r>
              <a:rPr lang="en-029" dirty="0" smtClean="0"/>
              <a:t>Step 2- Contact Veterinary Services Division – intent to export</a:t>
            </a:r>
          </a:p>
          <a:p>
            <a:r>
              <a:rPr lang="en-029" dirty="0" smtClean="0"/>
              <a:t>Step 3 -Food </a:t>
            </a:r>
            <a:r>
              <a:rPr lang="en-029" dirty="0"/>
              <a:t>Safety  plan indicating traceability  of your product form “farm to Fork” is your responsibility </a:t>
            </a:r>
            <a:r>
              <a:rPr lang="en-029" dirty="0" smtClean="0"/>
              <a:t>. </a:t>
            </a:r>
            <a:endParaRPr lang="en-029" dirty="0"/>
          </a:p>
          <a:p>
            <a:pPr lvl="1"/>
            <a:r>
              <a:rPr lang="en-029" dirty="0"/>
              <a:t>Good Agricultural Practices</a:t>
            </a:r>
          </a:p>
          <a:p>
            <a:pPr lvl="1"/>
            <a:r>
              <a:rPr lang="en-029" dirty="0"/>
              <a:t>On Farm Food Safety Programmes</a:t>
            </a:r>
          </a:p>
          <a:p>
            <a:pPr lvl="1"/>
            <a:r>
              <a:rPr lang="en-029" dirty="0"/>
              <a:t>Animal Welfare concerns</a:t>
            </a:r>
          </a:p>
          <a:p>
            <a:pPr lvl="1"/>
            <a:r>
              <a:rPr lang="en-029" dirty="0"/>
              <a:t>National Residue Control programme</a:t>
            </a:r>
          </a:p>
          <a:p>
            <a:pPr lvl="1"/>
            <a:r>
              <a:rPr lang="en-029" dirty="0"/>
              <a:t>Food Safety systems – Animal Identification and </a:t>
            </a:r>
            <a:r>
              <a:rPr lang="en-029" dirty="0" smtClean="0"/>
              <a:t>Traceability</a:t>
            </a:r>
            <a:endParaRPr lang="en-029" dirty="0"/>
          </a:p>
          <a:p>
            <a:r>
              <a:rPr lang="en-029" dirty="0" smtClean="0"/>
              <a:t>Step 4 – Registration and Inspection  - verification</a:t>
            </a:r>
          </a:p>
          <a:p>
            <a:r>
              <a:rPr lang="en-029" dirty="0" smtClean="0"/>
              <a:t>Step 5 -The exporter should obtain any required certificates prior to shipping. Most countries will not accept certificates issued after consignments have shipped.</a:t>
            </a:r>
          </a:p>
          <a:p>
            <a:endParaRPr lang="en-029" dirty="0"/>
          </a:p>
        </p:txBody>
      </p:sp>
      <p:pic>
        <p:nvPicPr>
          <p:cNvPr id="6146" name="Picture 2" descr="http://photos.gograph.com/thumbs/CSP/CSP432/k17936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525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1143000"/>
            <a:ext cx="411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THE END</a:t>
            </a:r>
            <a:b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</a:br>
            <a:endParaRPr lang="en-029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19400" y="1219200"/>
            <a:ext cx="6858000" cy="556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2"/>
              <a:buNone/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 </a:t>
            </a:r>
          </a:p>
          <a:p>
            <a:pPr algn="ctr" eaLnBrk="0" hangingPunct="0">
              <a:buFont typeface="Wingdings 2"/>
              <a:buNone/>
            </a:pP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Ministry of Industry, Commerce, Agriculture &amp; Fisheries</a:t>
            </a:r>
          </a:p>
          <a:p>
            <a:pPr algn="ctr" eaLnBrk="0" hangingPunct="0">
              <a:buFont typeface="Wingdings 2"/>
              <a:buNone/>
            </a:pP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Veterinary Services Division</a:t>
            </a:r>
          </a:p>
          <a:p>
            <a:pPr algn="ctr" eaLnBrk="0" hangingPunct="0">
              <a:buFont typeface="Wingdings 2"/>
              <a:buNone/>
            </a:pP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193 Old Hope Road</a:t>
            </a:r>
          </a:p>
          <a:p>
            <a:pPr algn="ctr" eaLnBrk="0" hangingPunct="0">
              <a:buFont typeface="Wingdings 2"/>
              <a:buNone/>
            </a:pP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Kingston 6</a:t>
            </a:r>
          </a:p>
          <a:p>
            <a:pPr algn="ctr" eaLnBrk="0" hangingPunct="0">
              <a:buFont typeface="Wingdings 2"/>
              <a:buNone/>
            </a:pP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Jamaica W.I</a:t>
            </a:r>
          </a:p>
          <a:p>
            <a:pPr algn="ctr" eaLnBrk="0" hangingPunct="0">
              <a:buFont typeface="Wingdings 2"/>
              <a:buNone/>
            </a:pP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Telephone : 876-977-2489 / 92</a:t>
            </a:r>
          </a:p>
          <a:p>
            <a:pPr algn="ctr" eaLnBrk="0" hangingPunct="0">
              <a:buFont typeface="Wingdings 2"/>
              <a:buNone/>
            </a:pP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Fax     : 876-977-0885</a:t>
            </a:r>
          </a:p>
          <a:p>
            <a:pPr algn="ctr" eaLnBrk="0" hangingPunct="0">
              <a:buFont typeface="Wingdings 2"/>
              <a:buNone/>
            </a:pP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E-mail: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  <a:hlinkClick r:id="rId3"/>
              </a:rPr>
              <a:t>vsd@moa.gov.jm</a:t>
            </a:r>
            <a:endParaRPr lang="en-US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 pitchFamily="34" charset="0"/>
            </a:endParaRPr>
          </a:p>
          <a:p>
            <a:pPr algn="ctr" eaLnBrk="0" hangingPunct="0">
              <a:buFont typeface="Wingdings 2"/>
              <a:buNone/>
            </a:pP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 pitchFamily="34" charset="0"/>
              </a:rPr>
              <a:t>www.moa.gov.jm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International requirements for exports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3657600"/>
          </a:xfrm>
        </p:spPr>
        <p:txBody>
          <a:bodyPr>
            <a:normAutofit fontScale="92500"/>
          </a:bodyPr>
          <a:lstStyle/>
          <a:p>
            <a:pPr lvl="0"/>
            <a:r>
              <a:rPr lang="en-IE" b="1" dirty="0">
                <a:solidFill>
                  <a:srgbClr val="002060"/>
                </a:solidFill>
              </a:rPr>
              <a:t>Every country wishing to export food of animal origin must </a:t>
            </a:r>
            <a:r>
              <a:rPr lang="en-IE" b="1" dirty="0" smtClean="0">
                <a:solidFill>
                  <a:srgbClr val="002060"/>
                </a:solidFill>
              </a:rPr>
              <a:t> be able to satisfy certain requirements: </a:t>
            </a:r>
          </a:p>
          <a:p>
            <a:pPr lvl="0">
              <a:buFont typeface="Wingdings" pitchFamily="2" charset="2"/>
              <a:buChar char="q"/>
            </a:pPr>
            <a:r>
              <a:rPr lang="en-IE" b="1" dirty="0" smtClean="0">
                <a:solidFill>
                  <a:srgbClr val="002060"/>
                </a:solidFill>
              </a:rPr>
              <a:t>animal </a:t>
            </a:r>
            <a:r>
              <a:rPr lang="en-IE" b="1" dirty="0">
                <a:solidFill>
                  <a:srgbClr val="002060"/>
                </a:solidFill>
              </a:rPr>
              <a:t>health, </a:t>
            </a:r>
            <a:endParaRPr lang="en-IE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IE" b="1" dirty="0" smtClean="0">
                <a:solidFill>
                  <a:srgbClr val="002060"/>
                </a:solidFill>
              </a:rPr>
              <a:t>public </a:t>
            </a:r>
            <a:r>
              <a:rPr lang="en-IE" b="1" dirty="0">
                <a:solidFill>
                  <a:srgbClr val="002060"/>
                </a:solidFill>
              </a:rPr>
              <a:t>health, </a:t>
            </a:r>
            <a:endParaRPr lang="en-IE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IE" b="1" dirty="0" smtClean="0">
                <a:solidFill>
                  <a:srgbClr val="002060"/>
                </a:solidFill>
              </a:rPr>
              <a:t>veterinary certification,</a:t>
            </a:r>
          </a:p>
          <a:p>
            <a:pPr lvl="0">
              <a:buFont typeface="Wingdings" pitchFamily="2" charset="2"/>
              <a:buChar char="q"/>
            </a:pPr>
            <a:r>
              <a:rPr lang="en-IE" b="1" dirty="0" smtClean="0">
                <a:solidFill>
                  <a:srgbClr val="002060"/>
                </a:solidFill>
              </a:rPr>
              <a:t> traceability  system, </a:t>
            </a:r>
          </a:p>
          <a:p>
            <a:pPr lvl="0">
              <a:buFont typeface="Wingdings" pitchFamily="2" charset="2"/>
              <a:buChar char="q"/>
            </a:pPr>
            <a:r>
              <a:rPr lang="en-IE" b="1" dirty="0" smtClean="0">
                <a:solidFill>
                  <a:srgbClr val="002060"/>
                </a:solidFill>
              </a:rPr>
              <a:t>residues requirements, </a:t>
            </a:r>
          </a:p>
          <a:p>
            <a:pPr lvl="0">
              <a:buFont typeface="Wingdings" pitchFamily="2" charset="2"/>
              <a:buChar char="q"/>
            </a:pPr>
            <a:r>
              <a:rPr lang="en-IE" b="1" dirty="0" smtClean="0">
                <a:solidFill>
                  <a:srgbClr val="002060"/>
                </a:solidFill>
              </a:rPr>
              <a:t> monitoring programme within a legal framework.  </a:t>
            </a:r>
            <a:endParaRPr lang="en-IE" b="1" dirty="0">
              <a:solidFill>
                <a:srgbClr val="002060"/>
              </a:solidFill>
            </a:endParaRP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32880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genengnews.com/media/images/AnalysisAndInsight/July7_2011_30151060_LawBooksGavel_TherasenseVsBecton1672551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2450"/>
            <a:ext cx="4080164" cy="27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Law</a:t>
            </a:r>
            <a:r>
              <a:rPr lang="en-029" b="1" dirty="0"/>
              <a:t> </a:t>
            </a:r>
            <a:r>
              <a:rPr lang="en-029" dirty="0" smtClean="0"/>
              <a:t>for</a:t>
            </a:r>
            <a:r>
              <a:rPr lang="en-029" b="1" dirty="0" smtClean="0"/>
              <a:t> </a:t>
            </a:r>
            <a:r>
              <a:rPr lang="en-029" dirty="0" smtClean="0"/>
              <a:t>Aquaculture and Fishery Products </a:t>
            </a:r>
            <a:br>
              <a:rPr lang="en-029" dirty="0" smtClean="0"/>
            </a:br>
            <a:r>
              <a:rPr lang="en-029" dirty="0" smtClean="0"/>
              <a:t/>
            </a:r>
            <a:br>
              <a:rPr lang="en-029" dirty="0" smtClean="0"/>
            </a:b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4244"/>
            <a:ext cx="8229600" cy="4389120"/>
          </a:xfrm>
        </p:spPr>
        <p:txBody>
          <a:bodyPr>
            <a:normAutofit/>
          </a:bodyPr>
          <a:lstStyle/>
          <a:p>
            <a:r>
              <a:rPr lang="en-029" dirty="0" smtClean="0"/>
              <a:t>The Aquaculture, Inland And Marine Products And By-products (Inspection, Licensing And Export) Act</a:t>
            </a:r>
          </a:p>
          <a:p>
            <a:pPr marL="0" indent="0">
              <a:buNone/>
            </a:pPr>
            <a:r>
              <a:rPr lang="en-029" dirty="0" smtClean="0"/>
              <a:t> </a:t>
            </a:r>
          </a:p>
          <a:p>
            <a:r>
              <a:rPr lang="en-029" dirty="0" smtClean="0"/>
              <a:t>The Aquaculture Inland And Marine Products And By-products Regulations, </a:t>
            </a:r>
            <a:r>
              <a:rPr lang="en-029" i="1" dirty="0" smtClean="0"/>
              <a:t>2000</a:t>
            </a:r>
            <a:endParaRPr lang="en-029" dirty="0" smtClean="0"/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41232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enengnews.com/media/images/AnalysisAndInsight/July7_2011_30151060_LawBooksGavel_TherasenseVsBecton1672551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93628"/>
            <a:ext cx="4287982" cy="28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029" dirty="0" smtClean="0"/>
              <a:t>Law  for </a:t>
            </a:r>
            <a:br>
              <a:rPr lang="en-029" dirty="0" smtClean="0"/>
            </a:br>
            <a:r>
              <a:rPr lang="en-029" dirty="0" smtClean="0"/>
              <a:t>Meat, Dairy, Egg and Bee Products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6589"/>
            <a:ext cx="8229600" cy="4389120"/>
          </a:xfrm>
        </p:spPr>
        <p:txBody>
          <a:bodyPr/>
          <a:lstStyle/>
          <a:p>
            <a:r>
              <a:rPr lang="en-029" dirty="0" smtClean="0"/>
              <a:t>Meat, Meat Product and Meat By-Product Act 1999 (Inspection and Export)</a:t>
            </a:r>
          </a:p>
          <a:p>
            <a:pPr marL="0" indent="0">
              <a:buNone/>
            </a:pPr>
            <a:endParaRPr lang="en-029" dirty="0" smtClean="0"/>
          </a:p>
          <a:p>
            <a:r>
              <a:rPr lang="en-029" dirty="0" smtClean="0"/>
              <a:t>Dairy, Egg and Bee products – International requirements</a:t>
            </a: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8821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29" dirty="0" smtClean="0"/>
              <a:t>Role of Veterinary Services Division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pPr lvl="0"/>
            <a:r>
              <a:rPr lang="en-029" dirty="0" smtClean="0">
                <a:solidFill>
                  <a:prstClr val="black"/>
                </a:solidFill>
              </a:rPr>
              <a:t>International guidelines ( WHO, FAO, OIE, WTO) have indicated that  the Veterinary Services  role in </a:t>
            </a:r>
            <a:r>
              <a:rPr lang="en-029" dirty="0">
                <a:solidFill>
                  <a:prstClr val="black"/>
                </a:solidFill>
              </a:rPr>
              <a:t>the certification of animal products for export is </a:t>
            </a:r>
            <a:r>
              <a:rPr lang="en-029" dirty="0" smtClean="0">
                <a:solidFill>
                  <a:prstClr val="black"/>
                </a:solidFill>
              </a:rPr>
              <a:t>to </a:t>
            </a:r>
            <a:r>
              <a:rPr lang="en-029" dirty="0">
                <a:solidFill>
                  <a:prstClr val="black"/>
                </a:solidFill>
              </a:rPr>
              <a:t>provide certification about the animal health status of the </a:t>
            </a:r>
            <a:r>
              <a:rPr lang="en-029" dirty="0" smtClean="0">
                <a:solidFill>
                  <a:prstClr val="black"/>
                </a:solidFill>
              </a:rPr>
              <a:t>region, </a:t>
            </a:r>
            <a:r>
              <a:rPr lang="en-029" dirty="0">
                <a:solidFill>
                  <a:prstClr val="black"/>
                </a:solidFill>
              </a:rPr>
              <a:t>of </a:t>
            </a:r>
            <a:r>
              <a:rPr lang="en-029" dirty="0" smtClean="0">
                <a:solidFill>
                  <a:prstClr val="black"/>
                </a:solidFill>
              </a:rPr>
              <a:t>origin and food safety </a:t>
            </a:r>
            <a:r>
              <a:rPr lang="en-029" dirty="0">
                <a:solidFill>
                  <a:prstClr val="black"/>
                </a:solidFill>
              </a:rPr>
              <a:t>of the product</a:t>
            </a:r>
            <a:r>
              <a:rPr lang="en-029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endParaRPr lang="en-029" dirty="0">
              <a:solidFill>
                <a:prstClr val="black"/>
              </a:solidFill>
            </a:endParaRPr>
          </a:p>
          <a:p>
            <a:r>
              <a:rPr lang="en-029" dirty="0" smtClean="0"/>
              <a:t>Review Canada, EU or FSMA requirements for importation into these countries</a:t>
            </a: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1247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37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34" charset="0"/>
              </a:rPr>
              <a:t>FOOD CHAIN AND ASSOCIATED HAZARDS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1575482" cy="369332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Food Chain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2198873" cy="369332"/>
          </a:xfrm>
          <a:prstGeom prst="rect">
            <a:avLst/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Chemical Agents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3416" y="838200"/>
            <a:ext cx="3285784" cy="646331"/>
          </a:xfrm>
          <a:prstGeom prst="rect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Biological agents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(bacteria, viruses, parasites)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676400"/>
            <a:ext cx="1143262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/>
              <a:t>Environment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286000"/>
            <a:ext cx="14380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Animal Feeds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181043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Animals on farms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429000"/>
            <a:ext cx="10809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199" y="3886200"/>
            <a:ext cx="2166811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Live Market/</a:t>
            </a:r>
            <a:r>
              <a:rPr lang="en-US" dirty="0" err="1" smtClean="0"/>
              <a:t>Lairage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4419600"/>
            <a:ext cx="95128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Abattoir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4876800"/>
            <a:ext cx="117801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1" y="5334000"/>
            <a:ext cx="32004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Storage, distribution and retail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5867400"/>
            <a:ext cx="342747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Domestic, trade and retail catering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1399" y="6488668"/>
            <a:ext cx="163843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CONSUMERS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1752600"/>
            <a:ext cx="185204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Industry Heavy metals,</a:t>
            </a:r>
          </a:p>
          <a:p>
            <a:r>
              <a:rPr lang="en-US" sz="1400" dirty="0" smtClean="0"/>
              <a:t>PAHS, </a:t>
            </a:r>
            <a:r>
              <a:rPr lang="en-US" sz="1400" dirty="0" err="1" smtClean="0"/>
              <a:t>Radionuclides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2514600"/>
            <a:ext cx="1923091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Agriculture Pesticides,</a:t>
            </a:r>
          </a:p>
          <a:p>
            <a:r>
              <a:rPr lang="en-US" sz="1400" dirty="0" err="1" smtClean="0"/>
              <a:t>Mycotoxins,Phytotoxins</a:t>
            </a:r>
            <a:endParaRPr lang="en-US" sz="1400" dirty="0" smtClean="0"/>
          </a:p>
          <a:p>
            <a:r>
              <a:rPr lang="en-US" sz="1400" dirty="0" smtClean="0"/>
              <a:t>Fertilizers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3429000"/>
            <a:ext cx="208909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Veterinary Medicines</a:t>
            </a:r>
          </a:p>
          <a:p>
            <a:r>
              <a:rPr lang="en-US" sz="1400" dirty="0" smtClean="0"/>
              <a:t>Drugs , Growth promoters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4267200"/>
            <a:ext cx="110209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Tranquilizers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800600"/>
            <a:ext cx="198919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Preservatives, additives, </a:t>
            </a:r>
          </a:p>
          <a:p>
            <a:r>
              <a:rPr lang="en-US" sz="1400" dirty="0" smtClean="0"/>
              <a:t>biogenic amines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5486400"/>
            <a:ext cx="226414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Packaging compounds</a:t>
            </a:r>
          </a:p>
          <a:p>
            <a:r>
              <a:rPr lang="en-US" dirty="0" smtClean="0"/>
              <a:t>Plasticizers, Inks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91200" y="1981200"/>
            <a:ext cx="2523319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Water and soil borne pathogens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2438400"/>
            <a:ext cx="194162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Rodent, bird and</a:t>
            </a:r>
          </a:p>
          <a:p>
            <a:r>
              <a:rPr lang="en-US" sz="1400" dirty="0" smtClean="0"/>
              <a:t> insect borne pathogens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3124200"/>
            <a:ext cx="1886799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Vertical and </a:t>
            </a:r>
          </a:p>
          <a:p>
            <a:r>
              <a:rPr lang="en-US" sz="1400" dirty="0" smtClean="0"/>
              <a:t>horizontal transmission</a:t>
            </a:r>
          </a:p>
          <a:p>
            <a:r>
              <a:rPr lang="en-US" sz="1400" dirty="0" smtClean="0"/>
              <a:t>of pathogens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72200" y="4038600"/>
            <a:ext cx="194450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Horizontal transmission </a:t>
            </a:r>
          </a:p>
          <a:p>
            <a:r>
              <a:rPr lang="en-US" sz="1400" dirty="0" smtClean="0"/>
              <a:t>of pathogens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2489656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Faecal</a:t>
            </a:r>
            <a:r>
              <a:rPr lang="en-US" sz="1400" dirty="0" smtClean="0"/>
              <a:t> and Cross contamination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553200" y="5257800"/>
            <a:ext cx="2116349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Cross- contamination, </a:t>
            </a:r>
          </a:p>
          <a:p>
            <a:r>
              <a:rPr lang="en-US" sz="1400" dirty="0" smtClean="0"/>
              <a:t>recontamination, </a:t>
            </a:r>
          </a:p>
          <a:p>
            <a:r>
              <a:rPr lang="en-US" sz="1400" dirty="0" smtClean="0"/>
              <a:t>human –borne pathogens,</a:t>
            </a:r>
          </a:p>
          <a:p>
            <a:r>
              <a:rPr lang="en-US" sz="1400" dirty="0" smtClean="0"/>
              <a:t> microbial growth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stCxn id="27" idx="1"/>
            <a:endCxn id="6" idx="3"/>
          </p:cNvCxnSpPr>
          <p:nvPr/>
        </p:nvCxnSpPr>
        <p:spPr>
          <a:xfrm flipH="1" flipV="1">
            <a:off x="4648462" y="1830289"/>
            <a:ext cx="114273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1"/>
            <a:endCxn id="9" idx="3"/>
          </p:cNvCxnSpPr>
          <p:nvPr/>
        </p:nvCxnSpPr>
        <p:spPr>
          <a:xfrm flipH="1">
            <a:off x="4790822" y="2135089"/>
            <a:ext cx="1000378" cy="335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1"/>
            <a:endCxn id="9" idx="3"/>
          </p:cNvCxnSpPr>
          <p:nvPr/>
        </p:nvCxnSpPr>
        <p:spPr>
          <a:xfrm flipH="1" flipV="1">
            <a:off x="4790822" y="2470666"/>
            <a:ext cx="1228978" cy="229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1"/>
            <a:endCxn id="10" idx="3"/>
          </p:cNvCxnSpPr>
          <p:nvPr/>
        </p:nvCxnSpPr>
        <p:spPr>
          <a:xfrm flipH="1">
            <a:off x="5010832" y="2700010"/>
            <a:ext cx="1008968" cy="380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1"/>
            <a:endCxn id="10" idx="3"/>
          </p:cNvCxnSpPr>
          <p:nvPr/>
        </p:nvCxnSpPr>
        <p:spPr>
          <a:xfrm flipH="1" flipV="1">
            <a:off x="5010832" y="3080266"/>
            <a:ext cx="1085168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1"/>
            <a:endCxn id="29" idx="1"/>
          </p:cNvCxnSpPr>
          <p:nvPr/>
        </p:nvCxnSpPr>
        <p:spPr>
          <a:xfrm>
            <a:off x="6096000" y="34935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0" idx="1"/>
            <a:endCxn id="11" idx="3"/>
          </p:cNvCxnSpPr>
          <p:nvPr/>
        </p:nvCxnSpPr>
        <p:spPr>
          <a:xfrm flipH="1" flipV="1">
            <a:off x="4662337" y="3613666"/>
            <a:ext cx="1509863" cy="686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0" idx="1"/>
            <a:endCxn id="12" idx="3"/>
          </p:cNvCxnSpPr>
          <p:nvPr/>
        </p:nvCxnSpPr>
        <p:spPr>
          <a:xfrm flipH="1" flipV="1">
            <a:off x="5291010" y="4076700"/>
            <a:ext cx="881190" cy="223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" idx="3"/>
            <a:endCxn id="6" idx="1"/>
          </p:cNvCxnSpPr>
          <p:nvPr/>
        </p:nvCxnSpPr>
        <p:spPr>
          <a:xfrm flipV="1">
            <a:off x="2461645" y="1830289"/>
            <a:ext cx="1043555" cy="183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9" idx="1"/>
          </p:cNvCxnSpPr>
          <p:nvPr/>
        </p:nvCxnSpPr>
        <p:spPr>
          <a:xfrm flipV="1">
            <a:off x="2438400" y="2470666"/>
            <a:ext cx="9144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1" idx="3"/>
            <a:endCxn id="10" idx="1"/>
          </p:cNvCxnSpPr>
          <p:nvPr/>
        </p:nvCxnSpPr>
        <p:spPr>
          <a:xfrm flipV="1">
            <a:off x="2546298" y="3080266"/>
            <a:ext cx="654102" cy="6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3"/>
            <a:endCxn id="11" idx="1"/>
          </p:cNvCxnSpPr>
          <p:nvPr/>
        </p:nvCxnSpPr>
        <p:spPr>
          <a:xfrm flipV="1">
            <a:off x="2016497" y="3613666"/>
            <a:ext cx="1564903" cy="807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1"/>
            <a:endCxn id="13" idx="3"/>
          </p:cNvCxnSpPr>
          <p:nvPr/>
        </p:nvCxnSpPr>
        <p:spPr>
          <a:xfrm flipH="1" flipV="1">
            <a:off x="4685086" y="4604266"/>
            <a:ext cx="1410914" cy="350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5" idx="3"/>
            <a:endCxn id="14" idx="1"/>
          </p:cNvCxnSpPr>
          <p:nvPr/>
        </p:nvCxnSpPr>
        <p:spPr>
          <a:xfrm flipV="1">
            <a:off x="2217799" y="5061466"/>
            <a:ext cx="1363601" cy="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6" idx="3"/>
            <a:endCxn id="15" idx="1"/>
          </p:cNvCxnSpPr>
          <p:nvPr/>
        </p:nvCxnSpPr>
        <p:spPr>
          <a:xfrm flipV="1">
            <a:off x="2492746" y="5518666"/>
            <a:ext cx="326655" cy="290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14" idx="3"/>
          </p:cNvCxnSpPr>
          <p:nvPr/>
        </p:nvCxnSpPr>
        <p:spPr>
          <a:xfrm flipH="1" flipV="1">
            <a:off x="4759415" y="5061466"/>
            <a:ext cx="1834971" cy="412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791200" y="55626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2" idx="1"/>
            <a:endCxn id="16" idx="3"/>
          </p:cNvCxnSpPr>
          <p:nvPr/>
        </p:nvCxnSpPr>
        <p:spPr>
          <a:xfrm flipH="1">
            <a:off x="6170677" y="5734854"/>
            <a:ext cx="382523" cy="317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17" idx="0"/>
          </p:cNvCxnSpPr>
          <p:nvPr/>
        </p:nvCxnSpPr>
        <p:spPr>
          <a:xfrm>
            <a:off x="4267200" y="6248400"/>
            <a:ext cx="133415" cy="240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191000" y="57150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4" idx="2"/>
          </p:cNvCxnSpPr>
          <p:nvPr/>
        </p:nvCxnSpPr>
        <p:spPr>
          <a:xfrm>
            <a:off x="4170408" y="5246132"/>
            <a:ext cx="20592" cy="87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114800" y="1981200"/>
            <a:ext cx="24782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" idx="2"/>
          </p:cNvCxnSpPr>
          <p:nvPr/>
        </p:nvCxnSpPr>
        <p:spPr>
          <a:xfrm>
            <a:off x="4071811" y="2655332"/>
            <a:ext cx="594" cy="251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0" idx="2"/>
            <a:endCxn id="11" idx="0"/>
          </p:cNvCxnSpPr>
          <p:nvPr/>
        </p:nvCxnSpPr>
        <p:spPr>
          <a:xfrm>
            <a:off x="4105616" y="3264932"/>
            <a:ext cx="16253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2" idx="0"/>
          </p:cNvCxnSpPr>
          <p:nvPr/>
        </p:nvCxnSpPr>
        <p:spPr>
          <a:xfrm>
            <a:off x="4114800" y="3657600"/>
            <a:ext cx="9280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13" idx="0"/>
          </p:cNvCxnSpPr>
          <p:nvPr/>
        </p:nvCxnSpPr>
        <p:spPr>
          <a:xfrm>
            <a:off x="4114800" y="4191000"/>
            <a:ext cx="9464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14" idx="0"/>
          </p:cNvCxnSpPr>
          <p:nvPr/>
        </p:nvCxnSpPr>
        <p:spPr>
          <a:xfrm>
            <a:off x="4114800" y="4724400"/>
            <a:ext cx="5560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8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a.cntraveler.com/photos/564245ce96771ce632e3e598/master/w_600,c_limit/dog-pets-airport-plane-cr-getty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210050"/>
            <a:ext cx="35306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715962"/>
          </a:xfrm>
        </p:spPr>
        <p:txBody>
          <a:bodyPr/>
          <a:lstStyle/>
          <a:p>
            <a:pPr>
              <a:defRPr/>
            </a:pPr>
            <a:r>
              <a:rPr lang="en-GB" sz="3200" dirty="0"/>
              <a:t>LIVE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2954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dirty="0" smtClean="0"/>
              <a:t>Small/Companion </a:t>
            </a:r>
            <a:r>
              <a:rPr lang="en-GB" dirty="0" smtClean="0"/>
              <a:t>Animals</a:t>
            </a:r>
          </a:p>
          <a:p>
            <a:pPr>
              <a:defRPr/>
            </a:pPr>
            <a:r>
              <a:rPr lang="en-GB" dirty="0" smtClean="0"/>
              <a:t>Acquire, fill the appropriate application form and submit for processing along with the requirements for the importing country.</a:t>
            </a:r>
          </a:p>
          <a:p>
            <a:pPr>
              <a:defRPr/>
            </a:pPr>
            <a:r>
              <a:rPr lang="en-GB" dirty="0" smtClean="0"/>
              <a:t>Take your small/companion animal to your registered private veterinarian within a week of your appointment to see the Government veterinarian.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9F574E-9965-4042-B338-119C3C1E9075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1372</Words>
  <Application>Microsoft Office PowerPoint</Application>
  <PresentationFormat>On-screen Show (4:3)</PresentationFormat>
  <Paragraphs>207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Flow</vt:lpstr>
      <vt:lpstr>Acrobat Document</vt:lpstr>
      <vt:lpstr>THE ROLE OF VETERINARY SERVICES DIVISION FACILITATING EXPORT  OF  ANIMALS AND ANIMAL PRODUCTS  </vt:lpstr>
      <vt:lpstr>Role of Veterinary Services Division</vt:lpstr>
      <vt:lpstr>Animal Based Products</vt:lpstr>
      <vt:lpstr>International requirements for exports</vt:lpstr>
      <vt:lpstr>Law for Aquaculture and Fishery Products   </vt:lpstr>
      <vt:lpstr>Law  for  Meat, Dairy, Egg and Bee Products</vt:lpstr>
      <vt:lpstr>Role of Veterinary Services Division</vt:lpstr>
      <vt:lpstr>FOOD CHAIN AND ASSOCIATED HAZARDS</vt:lpstr>
      <vt:lpstr>LIVE ANIMALS</vt:lpstr>
      <vt:lpstr>LIVE ANIMALS</vt:lpstr>
      <vt:lpstr>LARGE ANIMALS</vt:lpstr>
      <vt:lpstr>STEPS FOR EXPORTING ANIMALS AND ANIMAL BASED PRODUCTS</vt:lpstr>
      <vt:lpstr>STEP 1</vt:lpstr>
      <vt:lpstr>STEP 1 Intended Country’s Import Requirements </vt:lpstr>
      <vt:lpstr>STEP 1 Intended Country’s Import Requirements </vt:lpstr>
      <vt:lpstr>STEP 2  - Export Procedures </vt:lpstr>
      <vt:lpstr>Import requirements for USA</vt:lpstr>
      <vt:lpstr>Import requirements for Cayman Islands</vt:lpstr>
      <vt:lpstr>Import requirements for European Market</vt:lpstr>
      <vt:lpstr>Export Application for Health Certification</vt:lpstr>
      <vt:lpstr>STEP 3 Registered Facilities</vt:lpstr>
      <vt:lpstr>STEP 3 Registration of facilities</vt:lpstr>
      <vt:lpstr>STEP 3  Registration of facilities</vt:lpstr>
      <vt:lpstr>STEP 3  Registration of facilities</vt:lpstr>
      <vt:lpstr>Step 4 Checks for export by VSD inspectors</vt:lpstr>
      <vt:lpstr>Step 3 Risk Based Systems</vt:lpstr>
      <vt:lpstr>HUNGARY RED MUD SPILL</vt:lpstr>
      <vt:lpstr>PowerPoint Presentation</vt:lpstr>
      <vt:lpstr>Step 5 Health certificate or Attestation Letter </vt:lpstr>
      <vt:lpstr>Conclusion</vt:lpstr>
      <vt:lpstr>THE END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REQUIREMENTS FOR PRODUCTS OF ANIMAL ORIGIN  AND  THE ROLE OF VETERINARY SERVICES DIVISION</dc:title>
  <dc:creator>Suzan McLennon Miguel</dc:creator>
  <cp:lastModifiedBy>MOAF</cp:lastModifiedBy>
  <cp:revision>37</cp:revision>
  <cp:lastPrinted>2015-03-26T13:32:17Z</cp:lastPrinted>
  <dcterms:created xsi:type="dcterms:W3CDTF">2014-03-26T22:05:53Z</dcterms:created>
  <dcterms:modified xsi:type="dcterms:W3CDTF">2016-07-06T17:56:54Z</dcterms:modified>
</cp:coreProperties>
</file>